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8"/>
  </p:handoutMasterIdLst>
  <p:sldIdLst>
    <p:sldId id="257" r:id="rId2"/>
    <p:sldId id="292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9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1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67" r:id="rId35"/>
    <p:sldId id="268" r:id="rId36"/>
    <p:sldId id="28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00"/>
    <a:srgbClr val="808080"/>
    <a:srgbClr val="777777"/>
    <a:srgbClr val="4D4D4D"/>
    <a:srgbClr val="292929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D17931-44F2-4E66-AE41-78E2E1977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3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4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0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996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2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49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70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683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Lets%20Play%20Theme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Regis%20Walks%20In.wa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4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5.wmf"/><Relationship Id="rId5" Type="http://schemas.openxmlformats.org/officeDocument/2006/relationships/image" Target="../media/image2.png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Regis%20Walks%20In.wav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wmf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10.wmf"/><Relationship Id="rId5" Type="http://schemas.openxmlformats.org/officeDocument/2006/relationships/image" Target="../media/image2.png"/><Relationship Id="rId10" Type="http://schemas.openxmlformats.org/officeDocument/2006/relationships/image" Target="../media/image14.wmf"/><Relationship Id="rId4" Type="http://schemas.openxmlformats.org/officeDocument/2006/relationships/image" Target="../media/image1.wmf"/><Relationship Id="rId9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15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16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17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Lets%20Play%20Theme.wav" TargetMode="External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Value%20of%20Next%20Question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forneyisd.net\forneyshares\Instructional%20Resources\08%20Instructional%20Strategies\Microsoft%20Office%20Resources\PowerPoint\PowerPoint%20Games\millionaire\Who%20Wants%20to%20Be%20a%20Millionaire.wav" TargetMode="External"/><Relationship Id="rId1" Type="http://schemas.openxmlformats.org/officeDocument/2006/relationships/audio" Target="file:///\\forneyisd.net\forneyshares\Instructional%20Resources\08%20Instructional%20Strategies\Microsoft%20Office%20Resources\PowerPoint\PowerPoint%20Games\millionaire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3122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27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38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8"/>
                </p:tgtEl>
              </p:cMediaNode>
            </p:audio>
          </p:childTnLst>
        </p:cTn>
      </p:par>
    </p:tnLst>
    <p:bldLst>
      <p:bldP spid="31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1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14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a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+ b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c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c = a + b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E = mc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c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a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– b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5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57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5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is the formula for the Pythagorean Theorem?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236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5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7"/>
                </p:tgtEl>
              </p:cMediaNode>
            </p:audio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41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0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5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625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50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1025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1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4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48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53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54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7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8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9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What is 25</a:t>
            </a:r>
            <a:r>
              <a:rPr lang="en-US" sz="4000" b="1" baseline="30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646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6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3"/>
                </p:tgtEl>
              </p:cMediaNode>
            </p:audio>
          </p:childTnLst>
        </p:cTn>
      </p:par>
    </p:tnLst>
    <p:bldLst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6868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46325" y="3511550"/>
            <a:ext cx="4243388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the $1,000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5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8"/>
                </p:tgtEl>
              </p:cMediaNode>
            </p:audio>
          </p:childTnLst>
        </p:cTn>
      </p:par>
    </p:tnLst>
    <p:bldLst>
      <p:bldP spid="174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21.8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28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24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30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9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501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502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4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4383088" y="357188"/>
            <a:ext cx="1752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How tall is the tent pole?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850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1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13" name="Picture 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38125"/>
            <a:ext cx="2655887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8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09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11"/>
                </p:tgtEl>
              </p:cMediaNode>
            </p:audio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  <p:bldP spid="185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50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6"/>
                </p:tgtEl>
              </p:cMediaNode>
            </p:audio>
          </p:childTnLst>
        </p:cTn>
      </p:par>
    </p:tnLst>
    <p:bldLst>
      <p:bldP spid="194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16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5.83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2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4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4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44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49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0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4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0" y="301625"/>
            <a:ext cx="6472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What is the missing length?</a:t>
            </a: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2055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1" name="Picture 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042988"/>
            <a:ext cx="4713288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7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9"/>
                </p:tgtEl>
              </p:cMediaNode>
            </p:audio>
          </p:childTnLst>
        </p:cTn>
      </p:par>
    </p:tnLst>
    <p:bldLst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5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54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473325" y="2724150"/>
            <a:ext cx="4622800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Mark E. Damon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27438" y="1717675"/>
            <a:ext cx="2130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charset="0"/>
              </a:rPr>
              <a:t>Another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4251325"/>
            <a:ext cx="326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charset="0"/>
              </a:rPr>
              <a:t>Presentation</a:t>
            </a:r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1316038" y="5851525"/>
            <a:ext cx="6913562" cy="1006475"/>
            <a:chOff x="829" y="3686"/>
            <a:chExt cx="4355" cy="63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829" y="3686"/>
              <a:ext cx="435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FFFFFF"/>
                  </a:solidFill>
                  <a:latin typeface="Arial" charset="0"/>
                </a:rPr>
                <a:t>© 2002 - All rights Reserved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1824" y="4070"/>
              <a:ext cx="2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nygiantsbigblue@yahoo.com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utoUpdateAnimBg="0"/>
      <p:bldP spid="3891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9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97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9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260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0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09" name="Picture 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117600"/>
            <a:ext cx="6418263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10" name="Picture 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732463"/>
            <a:ext cx="142875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11" name="Picture 8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4683125"/>
            <a:ext cx="2068513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12" name="Picture 8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4718050"/>
            <a:ext cx="1851025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13" name="Picture 8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5743575"/>
            <a:ext cx="13843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2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5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7"/>
                </p:tgtEl>
              </p:cMediaNode>
            </p:audio>
          </p:childTnLst>
        </p:cTn>
      </p:par>
    </p:tnLst>
    <p:bldLst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60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0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8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– 6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</a:t>
            </a:r>
            <a:r>
              <a:rPr lang="en-US" b="1" i="1">
                <a:solidFill>
                  <a:srgbClr val="FFCC00"/>
                </a:solidFill>
                <a:latin typeface="Arial" charset="0"/>
              </a:rPr>
              <a:t>x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7876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6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+ 8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</a:t>
            </a:r>
            <a:r>
              <a:rPr lang="en-US" b="1" i="1">
                <a:solidFill>
                  <a:srgbClr val="FFCC00"/>
                </a:solidFill>
                <a:latin typeface="Arial" charset="0"/>
              </a:rPr>
              <a:t>x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8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+ </a:t>
            </a:r>
            <a:r>
              <a:rPr lang="en-US" b="1" i="1">
                <a:solidFill>
                  <a:srgbClr val="FFCC00"/>
                </a:solidFill>
                <a:latin typeface="Arial" charset="0"/>
              </a:rPr>
              <a:t>x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6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6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+ </a:t>
            </a:r>
            <a:r>
              <a:rPr lang="en-US" b="1" i="1">
                <a:solidFill>
                  <a:srgbClr val="FFCC00"/>
                </a:solidFill>
                <a:latin typeface="Arial" charset="0"/>
              </a:rPr>
              <a:t>x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FFCC00"/>
                </a:solidFill>
                <a:latin typeface="Arial" charset="0"/>
              </a:rPr>
              <a:t> = 8</a:t>
            </a:r>
            <a:r>
              <a:rPr lang="en-US" b="1" baseline="30000">
                <a:solidFill>
                  <a:srgbClr val="FFCC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3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64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45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646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7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8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174625" y="423863"/>
            <a:ext cx="6069013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solidFill>
                  <a:schemeClr val="bg1"/>
                </a:solidFill>
                <a:latin typeface="Arial" charset="0"/>
              </a:rPr>
              <a:t>The lengths of the legs of a right triangle are 8 centimeters and 6 centimeters. Which equation would you solve to find the length of the hypotenuse?</a:t>
            </a:r>
          </a:p>
        </p:txBody>
      </p:sp>
      <p:pic>
        <p:nvPicPr>
          <p:cNvPr id="2465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5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5"/>
                </p:tgtEl>
              </p:cMediaNode>
            </p:audio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5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50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45 cm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0575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5 cm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25 cm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15 cm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8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88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2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693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94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9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307975" y="409575"/>
            <a:ext cx="6149975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>
                <a:solidFill>
                  <a:schemeClr val="bg1"/>
                </a:solidFill>
                <a:latin typeface="Arial" charset="0"/>
              </a:rPr>
              <a:t>The hypotenuse of a right triangle is 25 cm long.  If the length of one leg is 20 cm, what is the length of the other leg?</a:t>
            </a:r>
          </a:p>
          <a:p>
            <a:pPr algn="ctr">
              <a:spcBef>
                <a:spcPct val="50000"/>
              </a:spcBef>
            </a:pPr>
            <a:endParaRPr lang="en-US" sz="3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670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0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3"/>
                </p:tgtEl>
              </p:cMediaNode>
            </p:audio>
          </p:childTnLst>
        </p:cTn>
      </p:par>
    </p:tnLst>
    <p:bldLst>
      <p:bldP spid="26638" grpId="0" autoUpdateAnimBg="0"/>
      <p:bldP spid="26639" grpId="0" autoUpdateAnimBg="0"/>
      <p:bldP spid="26640" grpId="0" autoUpdateAnimBg="0"/>
      <p:bldP spid="26641" grpId="0" autoUpdateAnimBg="0"/>
      <p:bldP spid="2670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789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710113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the $32,000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1875" y="24130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3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93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9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8"/>
                </p:tgtEl>
              </p:cMediaNode>
            </p:audio>
          </p:childTnLst>
        </p:cTn>
      </p:par>
    </p:tnLst>
    <p:bldLst>
      <p:bldP spid="276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6696075" y="1284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73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741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742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3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4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5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6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7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0" y="0"/>
            <a:ext cx="6486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Which equation will find the length of the fallen part of the tree?</a:t>
            </a:r>
          </a:p>
        </p:txBody>
      </p:sp>
      <p:pic>
        <p:nvPicPr>
          <p:cNvPr id="2874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52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54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1114425"/>
            <a:ext cx="4048125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55" name="Picture 8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5041900"/>
            <a:ext cx="172402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56" name="Picture 8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6108700"/>
            <a:ext cx="16700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57" name="Picture 8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4913313"/>
            <a:ext cx="1916112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58" name="Picture 8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6018213"/>
            <a:ext cx="1874838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9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52"/>
                </p:tgtEl>
              </p:cMediaNode>
            </p:audio>
          </p:childTnLst>
        </p:cTn>
      </p:par>
    </p:tnLst>
    <p:bldLst>
      <p:bldP spid="28686" grpId="0" autoUpdateAnimBg="0"/>
      <p:bldP spid="28687" grpId="0" autoUpdateAnimBg="0"/>
      <p:bldP spid="28688" grpId="0" autoUpdateAnimBg="0"/>
      <p:bldP spid="28689" grpId="0" autoUpdateAnimBg="0"/>
      <p:bldP spid="2874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1875" y="21351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4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46"/>
                </p:tgtEl>
              </p:cMediaNode>
            </p:audio>
          </p:childTnLst>
        </p:cTn>
      </p:par>
    </p:tnLst>
    <p:bldLst>
      <p:bldP spid="2970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4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8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6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5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2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3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4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5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6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7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8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9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0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1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2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3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4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5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0" y="222250"/>
            <a:ext cx="6432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How wide is the bottom front of the tent?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3079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2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228725"/>
            <a:ext cx="5184775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0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7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9"/>
                </p:tgtEl>
              </p:cMediaNode>
            </p:audio>
          </p:childTnLst>
        </p:cTn>
      </p:par>
    </p:tnLst>
    <p:bldLst>
      <p:bldP spid="30734" grpId="0" autoUpdateAnimBg="0"/>
      <p:bldP spid="30735" grpId="0" autoUpdateAnimBg="0"/>
      <p:bldP spid="30736" grpId="0" autoUpdateAnimBg="0"/>
      <p:bldP spid="30737" grpId="0" autoUpdateAnimBg="0"/>
      <p:bldP spid="307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32" name="Group 36"/>
          <p:cNvGrpSpPr>
            <a:grpSpLocks/>
          </p:cNvGrpSpPr>
          <p:nvPr/>
        </p:nvGrpSpPr>
        <p:grpSpPr bwMode="auto">
          <a:xfrm rot="-162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33" name="Group 37"/>
          <p:cNvGrpSpPr>
            <a:grpSpLocks/>
          </p:cNvGrpSpPr>
          <p:nvPr/>
        </p:nvGrpSpPr>
        <p:grpSpPr bwMode="auto">
          <a:xfrm rot="-162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41" name="Group 45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59" name="Group 63"/>
          <p:cNvGrpSpPr>
            <a:grpSpLocks/>
          </p:cNvGrpSpPr>
          <p:nvPr/>
        </p:nvGrpSpPr>
        <p:grpSpPr bwMode="auto">
          <a:xfrm rot="-162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60" name="Rectangle 6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62" name="Rectangle 66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63" name="Rectangle 67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Rectangle 68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66" name="Rectangle 70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67" name="Group 71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1" name="Rectangle 75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175" name="Group 79"/>
          <p:cNvGrpSpPr>
            <a:grpSpLocks/>
          </p:cNvGrpSpPr>
          <p:nvPr/>
        </p:nvGrpSpPr>
        <p:grpSpPr bwMode="auto">
          <a:xfrm rot="-162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78" name="Rectangle 8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79" name="Rectangle 8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02229" y="2274838"/>
            <a:ext cx="6139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Showcard Gothic" pitchFamily="82" charset="0"/>
              </a:rPr>
              <a:t>Content by:  Anna Green</a:t>
            </a:r>
            <a:endParaRPr lang="en-US" sz="7200" dirty="0">
              <a:solidFill>
                <a:schemeClr val="bg1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1875" y="18351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9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89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94"/>
                </p:tgtEl>
              </p:cMediaNode>
            </p:audio>
          </p:childTnLst>
        </p:cTn>
      </p:par>
    </p:tnLst>
    <p:bldLst>
      <p:bldP spid="317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18 in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24 in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32 in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20 in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6696075" y="708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3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837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83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-336550" y="315913"/>
            <a:ext cx="7278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What is the diagonal of the TV?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3284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4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50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885825"/>
            <a:ext cx="3360738" cy="278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7"/>
                </p:tgtEl>
              </p:cMediaNode>
            </p:audio>
          </p:childTnLst>
        </p:cTn>
      </p:par>
    </p:tnLst>
    <p:bldLst>
      <p:bldP spid="32782" grpId="0" autoUpdateAnimBg="0"/>
      <p:bldP spid="32783" grpId="0" autoUpdateAnimBg="0"/>
      <p:bldP spid="32784" grpId="0" autoUpdateAnimBg="0"/>
      <p:bldP spid="32785" grpId="0" autoUpdateAnimBg="0"/>
      <p:bldP spid="3284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1875" y="15192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7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37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4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8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42"/>
                </p:tgtEl>
              </p:cMediaNode>
            </p:audio>
          </p:childTnLst>
        </p:cTn>
      </p:par>
    </p:tnLst>
    <p:bldLst>
      <p:bldP spid="3379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15-16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16-17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17-18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18-19 ft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696075" y="40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8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85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86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1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0" y="225425"/>
            <a:ext cx="6486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How long is the ladder?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3489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9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98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869950"/>
            <a:ext cx="329882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4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3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5"/>
                </p:tgtEl>
              </p:cMediaNode>
            </p:audio>
          </p:childTnLst>
        </p:cTn>
      </p:par>
    </p:tnLst>
    <p:bldLst>
      <p:bldP spid="34830" grpId="0" autoUpdateAnimBg="0"/>
      <p:bldP spid="34831" grpId="0" autoUpdateAnimBg="0"/>
      <p:bldP spid="34832" grpId="0" autoUpdateAnimBg="0"/>
      <p:bldP spid="34833" grpId="0" autoUpdateAnimBg="0"/>
      <p:bldP spid="3489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75" y="1182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6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62"/>
                </p:tgtEl>
              </p:cMediaNode>
            </p:audio>
          </p:childTnLst>
        </p:cTn>
      </p:par>
    </p:tnLst>
    <p:bldLst>
      <p:bldP spid="133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between 5 and 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between 8 and 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32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between 9 and 10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44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between 10 and 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6696075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405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06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1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0" y="303213"/>
            <a:ext cx="6661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What is the approximate length of side AB?</a:t>
            </a: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1441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1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18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1498600"/>
            <a:ext cx="3582987" cy="219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4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3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5"/>
                </p:tgtEl>
              </p:cMediaNode>
            </p:audio>
          </p:childTnLst>
        </p:cTn>
      </p:par>
    </p:tnLst>
    <p:bldLst>
      <p:bldP spid="14350" grpId="0" autoUpdateAnimBg="0"/>
      <p:bldP spid="14351" grpId="0" autoUpdateAnimBg="0"/>
      <p:bldP spid="14352" grpId="0" autoUpdateAnimBg="0"/>
      <p:bldP spid="14353" grpId="0" autoUpdateAnimBg="0"/>
      <p:bldP spid="144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52" name="Group 12"/>
          <p:cNvGrpSpPr>
            <a:grpSpLocks/>
          </p:cNvGrpSpPr>
          <p:nvPr/>
        </p:nvGrpSpPr>
        <p:grpSpPr bwMode="auto">
          <a:xfrm rot="-162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69" name="Group 29"/>
          <p:cNvGrpSpPr>
            <a:grpSpLocks/>
          </p:cNvGrpSpPr>
          <p:nvPr/>
        </p:nvGrpSpPr>
        <p:grpSpPr bwMode="auto">
          <a:xfrm rot="-162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77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5878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80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82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86" name="Group 46"/>
          <p:cNvGrpSpPr>
            <a:grpSpLocks/>
          </p:cNvGrpSpPr>
          <p:nvPr/>
        </p:nvGrpSpPr>
        <p:grpSpPr bwMode="auto">
          <a:xfrm rot="-162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89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90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92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893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894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5895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98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899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5902" name="Group 62"/>
          <p:cNvGrpSpPr>
            <a:grpSpLocks/>
          </p:cNvGrpSpPr>
          <p:nvPr/>
        </p:nvGrpSpPr>
        <p:grpSpPr bwMode="auto">
          <a:xfrm rot="-162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35910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300" cy="691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1295400" y="2514600"/>
            <a:ext cx="6781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latin typeface="Arial" charset="0"/>
              </a:rPr>
              <a:t>YOU WIN $1 MILLION DOLLARS!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8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3"/>
                </p:tgtEl>
              </p:cMediaNode>
            </p:audio>
          </p:childTnLst>
        </p:cTn>
      </p:par>
    </p:tnLst>
    <p:bldLst>
      <p:bldP spid="359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  <p:bldLst>
      <p:bldP spid="61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scalene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obtuse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right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acute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88" name="Picture 6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9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1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2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552450" y="557213"/>
            <a:ext cx="5181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With which type of triangle does the Pythagorean Theorem work?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519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6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7"/>
                </p:tgtEl>
              </p:cMediaNode>
            </p:audio>
          </p:childTnLst>
        </p:cTn>
      </p:par>
    </p:tnLst>
    <p:bldLst>
      <p:bldP spid="5134" grpId="0" autoUpdateAnimBg="0"/>
      <p:bldP spid="5135" grpId="0" autoUpdateAnimBg="0"/>
      <p:bldP spid="5136" grpId="0" autoUpdateAnimBg="0"/>
      <p:bldP spid="5137" grpId="0" autoUpdateAnimBg="0"/>
      <p:bldP spid="51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21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8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45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30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E = 120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90</a:t>
            </a:r>
            <a:endParaRPr lang="en-US" b="1" baseline="300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61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62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A right triangle has one angle that equals…..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826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7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</p:childTnLst>
        </p:cTn>
      </p:par>
    </p:tnLst>
    <p:bldLst>
      <p:bldP spid="8206" grpId="0" autoUpdateAnimBg="0"/>
      <p:bldP spid="8207" grpId="0" autoUpdateAnimBg="0"/>
      <p:bldP spid="8208" grpId="0" autoUpdateAnimBg="0"/>
      <p:bldP spid="8209" grpId="0" autoUpdateAnimBg="0"/>
      <p:bldP spid="82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  <p:bldLst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hypotenuse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maximus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leg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square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9" name="Picture 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0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On a right triangle, the longest side is called the …..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031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7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9"/>
                </p:tgtEl>
              </p:cMediaNode>
            </p:audio>
          </p:childTnLst>
        </p:cTn>
      </p:par>
    </p:tnLst>
    <p:bldLst>
      <p:bldP spid="10254" grpId="0" autoUpdateAnimBg="0"/>
      <p:bldP spid="10255" grpId="0" autoUpdateAnimBg="0"/>
      <p:bldP spid="10256" grpId="0" autoUpdateAnimBg="0"/>
      <p:bldP spid="10257" grpId="0" autoUpdateAnimBg="0"/>
      <p:bldP spid="1031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1899</Words>
  <Application>Microsoft Office PowerPoint</Application>
  <PresentationFormat>On-screen Show (4:3)</PresentationFormat>
  <Paragraphs>1040</Paragraphs>
  <Slides>36</Slides>
  <Notes>0</Notes>
  <HiddenSlides>0</HiddenSlides>
  <MMClips>49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Text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E. Damon</dc:creator>
  <cp:lastModifiedBy>Guy Farquharson</cp:lastModifiedBy>
  <cp:revision>25</cp:revision>
  <dcterms:created xsi:type="dcterms:W3CDTF">1999-11-20T23:03:43Z</dcterms:created>
  <dcterms:modified xsi:type="dcterms:W3CDTF">2015-02-23T16:21:25Z</dcterms:modified>
</cp:coreProperties>
</file>