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9" d="100"/>
          <a:sy n="89" d="100"/>
        </p:scale>
        <p:origin x="-12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mail.spiritsd.ca/owa/redir.aspx?SURL=Wzvx6BMd2_w-IUup0stJJ214t9TNbkuSo_vd6or_w9glvwHLO9TSCGgAdAB0AHAAOgAvAC8AZQBuAC4AdwBpAGsAaQBwAGUAZABpAGEALgBvAHIAZwAvAHcAaQBrAGkALwBTAG0AYQB1AGcA&amp;URL=http://en.wikipedia.org/wiki/Smaug" TargetMode="External"/><Relationship Id="rId3" Type="http://schemas.openxmlformats.org/officeDocument/2006/relationships/hyperlink" Target="https://mail.spiritsd.ca/owa/redir.aspx?SURL=nMM616B1kIfwJ8rZ-B6W7SJLKXH8s8X-mY5iS68JSs4lvwHLO9TSCGgAdAB0AHAAOgAvAC8AZQBuAC4AdwBpAGsAaQBwAGUAZABpAGEALgBvAHIAZwAvAHcAaQBrAGkALwBKAHUAdgBlAG4AaQBsAGUAXwBmAGEAbgB0AGEAcwB5AA..&amp;URL=http://en.wikipedia.org/wiki/Juvenile_fantasy" TargetMode="External"/><Relationship Id="rId7" Type="http://schemas.openxmlformats.org/officeDocument/2006/relationships/hyperlink" Target="https://mail.spiritsd.ca/owa/redir.aspx?SURL=JjnFEt3yU_mzo40DxVWs726Ewa3pIdCCh-7hmNkcVaUlvwHLO9TSCGgAdAB0AHAAOgAvAC8AZQBuAC4AdwBpAGsAaQBwAGUAZABpAGEALgBvAHIAZwAvAHcAaQBrAGkALwBFAHUAcgBvAHAAZQBhAG4AXwBkAHIAYQBnAG8AbgA.&amp;URL=http://en.wikipedia.org/wiki/European_dragon" TargetMode="External"/><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hyperlink" Target="https://mail.spiritsd.ca/owa/redir.aspx?SURL=BBxTQo--h3JzmnjWVO9Or4IwsTGowCaOmvNouTxCoHQlvwHLO9TSCGgAdAB0AHAAOgAvAC8AZQBuAC4AdwBpAGsAaQBwAGUAZABpAGEALgBvAHIAZwAvAHcAaQBrAGkALwBCAGkAbABiAG8AXwBCAGEAZwBnAGkAbgBzAA..&amp;URL=http://en.wikipedia.org/wiki/Bilbo_Baggins" TargetMode="External"/><Relationship Id="rId5" Type="http://schemas.openxmlformats.org/officeDocument/2006/relationships/hyperlink" Target="https://mail.spiritsd.ca/owa/redir.aspx?SURL=-Lp9F_T60cASNuPSVzyteKu18VIFQ-vE36Ok4vMNJXslvwHLO9TSCGgAdAB0AHAAOgAvAC8AZQBuAC4AdwBpAGsAaQBwAGUAZABpAGEALgBvAHIAZwAvAHcAaQBrAGkALwBIAG8AYgBiAGkAdAA.&amp;URL=http://en.wikipedia.org/wiki/Hobbit" TargetMode="External"/><Relationship Id="rId4" Type="http://schemas.openxmlformats.org/officeDocument/2006/relationships/hyperlink" Target="https://mail.spiritsd.ca/owa/redir.aspx?SURL=dHx4rNRVpNMWmjfH96IQGcHYzIiKtfMJVPxnVcYkosglvwHLO9TSCGgAdAB0AHAAOgAvAC8AZQBuAC4AdwBpAGsAaQBwAGUAZABpAGEALgBvAHIAZwAvAHcAaQBrAGkALwBKAC4AXwBSAC4AXwBSAC4AXwBUAG8AbABrAGkAZQBuAA..&amp;URL=http://en.wikipedia.org/wiki/J._R._R._Tolkie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Grade 8 ELA </a:t>
            </a:r>
            <a:br>
              <a:rPr lang="en-US" dirty="0"/>
            </a:br>
            <a:r>
              <a:rPr lang="en-US" dirty="0"/>
              <a:t>Novel </a:t>
            </a:r>
            <a:r>
              <a:rPr lang="en-US"/>
              <a:t>Study </a:t>
            </a:r>
            <a:r>
              <a:rPr lang="en-US" smtClean="0"/>
              <a:t>2016-17</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41122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45408" y="0"/>
            <a:ext cx="8375904" cy="6841681"/>
          </a:xfrm>
          <a:prstGeom prst="rect">
            <a:avLst/>
          </a:prstGeom>
        </p:spPr>
        <p:txBody>
          <a:bodyPr wrap="square">
            <a:spAutoFit/>
          </a:bodyPr>
          <a:lstStyle/>
          <a:p>
            <a:pPr>
              <a:lnSpc>
                <a:spcPct val="107000"/>
              </a:lnSpc>
              <a:spcAft>
                <a:spcPts val="800"/>
              </a:spcAft>
            </a:pPr>
            <a:r>
              <a:rPr lang="en-US" b="1" u="sng" dirty="0">
                <a:latin typeface="Calibri"/>
                <a:ea typeface="Calibri"/>
                <a:cs typeface="Times New Roman"/>
              </a:rPr>
              <a:t>Warman High School Grade 8 Novel Study Survey </a:t>
            </a:r>
            <a:r>
              <a:rPr lang="en-US" b="1" u="sng" dirty="0" smtClean="0">
                <a:latin typeface="Calibri"/>
                <a:ea typeface="Calibri"/>
                <a:cs typeface="Times New Roman"/>
              </a:rPr>
              <a:t>2016</a:t>
            </a:r>
            <a:endParaRPr lang="en-CA" sz="1400" dirty="0">
              <a:latin typeface="Calibri"/>
              <a:ea typeface="Calibri"/>
              <a:cs typeface="Times New Roman"/>
            </a:endParaRPr>
          </a:p>
          <a:p>
            <a:pPr>
              <a:lnSpc>
                <a:spcPct val="107000"/>
              </a:lnSpc>
              <a:spcAft>
                <a:spcPts val="800"/>
              </a:spcAft>
            </a:pPr>
            <a:r>
              <a:rPr lang="en-US" b="1" dirty="0">
                <a:latin typeface="Calibri"/>
                <a:ea typeface="Calibri"/>
                <a:cs typeface="Times New Roman"/>
              </a:rPr>
              <a:t>Student Name (First) __________________  (Last)_________________________</a:t>
            </a:r>
          </a:p>
          <a:p>
            <a:pPr>
              <a:lnSpc>
                <a:spcPct val="107000"/>
              </a:lnSpc>
              <a:spcAft>
                <a:spcPts val="800"/>
              </a:spcAft>
            </a:pPr>
            <a:r>
              <a:rPr lang="en-US" sz="1400" b="1" dirty="0">
                <a:latin typeface="Calibri"/>
                <a:ea typeface="Calibri"/>
                <a:cs typeface="Times New Roman"/>
              </a:rPr>
              <a:t>Circle   Homeroom Form  		GF      EF      AN        </a:t>
            </a:r>
            <a:r>
              <a:rPr lang="en-US" sz="1400" b="1" dirty="0" smtClean="0">
                <a:latin typeface="Calibri"/>
                <a:ea typeface="Calibri"/>
                <a:cs typeface="Times New Roman"/>
              </a:rPr>
              <a:t>AY      RB</a:t>
            </a:r>
            <a:r>
              <a:rPr lang="en-US" sz="1400" b="1" dirty="0">
                <a:latin typeface="Calibri"/>
                <a:ea typeface="Calibri"/>
                <a:cs typeface="Times New Roman"/>
              </a:rPr>
              <a:t>	 KT    </a:t>
            </a:r>
            <a:endParaRPr lang="en-CA" sz="1400" dirty="0">
              <a:latin typeface="Calibri"/>
              <a:ea typeface="Calibri"/>
              <a:cs typeface="Times New Roman"/>
            </a:endParaRPr>
          </a:p>
          <a:p>
            <a:pPr>
              <a:lnSpc>
                <a:spcPct val="107000"/>
              </a:lnSpc>
              <a:spcAft>
                <a:spcPts val="800"/>
              </a:spcAft>
            </a:pPr>
            <a:r>
              <a:rPr lang="en-US" b="1" dirty="0">
                <a:latin typeface="Calibri"/>
                <a:ea typeface="Calibri"/>
                <a:cs typeface="Times New Roman"/>
              </a:rPr>
              <a:t>Novel					Teacher(s)</a:t>
            </a:r>
            <a:endParaRPr lang="en-CA" sz="1400" dirty="0">
              <a:latin typeface="Calibri"/>
              <a:ea typeface="Calibri"/>
              <a:cs typeface="Times New Roman"/>
            </a:endParaRPr>
          </a:p>
          <a:p>
            <a:pPr>
              <a:lnSpc>
                <a:spcPct val="107000"/>
              </a:lnSpc>
              <a:spcAft>
                <a:spcPts val="800"/>
              </a:spcAft>
            </a:pPr>
            <a:r>
              <a:rPr lang="en-US" dirty="0" err="1" smtClean="0">
                <a:latin typeface="Calibri"/>
                <a:ea typeface="Calibri"/>
                <a:cs typeface="Times New Roman"/>
              </a:rPr>
              <a:t>Silverwing</a:t>
            </a:r>
            <a:r>
              <a:rPr lang="en-US" dirty="0" smtClean="0">
                <a:latin typeface="Calibri"/>
                <a:ea typeface="Calibri"/>
                <a:cs typeface="Times New Roman"/>
              </a:rPr>
              <a:t>	</a:t>
            </a:r>
            <a:r>
              <a:rPr lang="en-US" dirty="0">
                <a:latin typeface="Calibri"/>
                <a:ea typeface="Calibri"/>
                <a:cs typeface="Times New Roman"/>
              </a:rPr>
              <a:t>		</a:t>
            </a:r>
            <a:r>
              <a:rPr lang="en-US" dirty="0" smtClean="0">
                <a:latin typeface="Calibri"/>
                <a:ea typeface="Calibri"/>
                <a:cs typeface="Times New Roman"/>
              </a:rPr>
              <a:t>	Mr</a:t>
            </a:r>
            <a:r>
              <a:rPr lang="en-US" dirty="0">
                <a:latin typeface="Calibri"/>
                <a:ea typeface="Calibri"/>
                <a:cs typeface="Times New Roman"/>
              </a:rPr>
              <a:t>. Andrew </a:t>
            </a:r>
            <a:r>
              <a:rPr lang="en-US" dirty="0" smtClean="0">
                <a:latin typeface="Calibri"/>
                <a:ea typeface="Calibri"/>
                <a:cs typeface="Times New Roman"/>
              </a:rPr>
              <a:t>Neufeldt</a:t>
            </a: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					</a:t>
            </a:r>
            <a:r>
              <a:rPr lang="en-US" dirty="0" smtClean="0">
                <a:latin typeface="Calibri"/>
                <a:ea typeface="Calibri"/>
                <a:cs typeface="Times New Roman"/>
              </a:rPr>
              <a:t>	Ms</a:t>
            </a:r>
            <a:r>
              <a:rPr lang="en-US" dirty="0">
                <a:latin typeface="Calibri"/>
                <a:ea typeface="Calibri"/>
                <a:cs typeface="Times New Roman"/>
              </a:rPr>
              <a:t>. Kourtney Fesser    			____________</a:t>
            </a:r>
            <a:endParaRPr lang="en-CA" sz="1400" dirty="0">
              <a:latin typeface="Calibri"/>
              <a:ea typeface="Calibri"/>
              <a:cs typeface="Times New Roman"/>
            </a:endParaRPr>
          </a:p>
          <a:p>
            <a:pPr>
              <a:lnSpc>
                <a:spcPct val="107000"/>
              </a:lnSpc>
              <a:spcAft>
                <a:spcPts val="800"/>
              </a:spcAft>
            </a:pP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The Giver				</a:t>
            </a:r>
            <a:r>
              <a:rPr lang="en-US" dirty="0" smtClean="0">
                <a:latin typeface="Calibri"/>
                <a:ea typeface="Calibri"/>
                <a:cs typeface="Times New Roman"/>
              </a:rPr>
              <a:t>	Mr</a:t>
            </a:r>
            <a:r>
              <a:rPr lang="en-US" dirty="0">
                <a:latin typeface="Calibri"/>
                <a:ea typeface="Calibri"/>
                <a:cs typeface="Times New Roman"/>
              </a:rPr>
              <a:t>. Evan </a:t>
            </a:r>
            <a:r>
              <a:rPr lang="en-US" dirty="0" err="1">
                <a:latin typeface="Calibri"/>
                <a:ea typeface="Calibri"/>
                <a:cs typeface="Times New Roman"/>
              </a:rPr>
              <a:t>Folden</a:t>
            </a:r>
            <a:r>
              <a:rPr lang="en-US" dirty="0">
                <a:latin typeface="Calibri"/>
                <a:ea typeface="Calibri"/>
                <a:cs typeface="Times New Roman"/>
              </a:rPr>
              <a:t>			  	____________</a:t>
            </a:r>
            <a:endParaRPr lang="en-CA" sz="1400" dirty="0">
              <a:latin typeface="Calibri"/>
              <a:ea typeface="Calibri"/>
              <a:cs typeface="Times New Roman"/>
            </a:endParaRPr>
          </a:p>
          <a:p>
            <a:pPr>
              <a:lnSpc>
                <a:spcPct val="107000"/>
              </a:lnSpc>
              <a:spcAft>
                <a:spcPts val="800"/>
              </a:spcAft>
            </a:pP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Bifocal				</a:t>
            </a:r>
            <a:r>
              <a:rPr lang="en-US" dirty="0" smtClean="0">
                <a:latin typeface="Calibri"/>
                <a:ea typeface="Calibri"/>
                <a:cs typeface="Times New Roman"/>
              </a:rPr>
              <a:t>	Ms</a:t>
            </a:r>
            <a:r>
              <a:rPr lang="en-US" dirty="0">
                <a:latin typeface="Calibri"/>
                <a:ea typeface="Calibri"/>
                <a:cs typeface="Times New Roman"/>
              </a:rPr>
              <a:t>. </a:t>
            </a:r>
            <a:r>
              <a:rPr lang="en-US" dirty="0" smtClean="0">
                <a:latin typeface="Calibri"/>
                <a:ea typeface="Calibri"/>
                <a:cs typeface="Times New Roman"/>
              </a:rPr>
              <a:t>Roxanne </a:t>
            </a:r>
            <a:r>
              <a:rPr lang="en-US" dirty="0" err="1" smtClean="0">
                <a:latin typeface="Calibri"/>
                <a:ea typeface="Calibri"/>
                <a:cs typeface="Times New Roman"/>
              </a:rPr>
              <a:t>Bitner</a:t>
            </a:r>
            <a:r>
              <a:rPr lang="en-US" dirty="0">
                <a:latin typeface="Calibri"/>
                <a:ea typeface="Calibri"/>
                <a:cs typeface="Times New Roman"/>
              </a:rPr>
              <a:t>		  		____________	</a:t>
            </a:r>
            <a:endParaRPr lang="en-CA" sz="1400" dirty="0">
              <a:latin typeface="Calibri"/>
              <a:ea typeface="Calibri"/>
              <a:cs typeface="Times New Roman"/>
            </a:endParaRPr>
          </a:p>
          <a:p>
            <a:pPr>
              <a:lnSpc>
                <a:spcPct val="107000"/>
              </a:lnSpc>
              <a:spcAft>
                <a:spcPts val="800"/>
              </a:spcAft>
            </a:pP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The Hobbit 			</a:t>
            </a:r>
            <a:r>
              <a:rPr lang="en-US" dirty="0" smtClean="0">
                <a:latin typeface="Calibri"/>
                <a:ea typeface="Calibri"/>
                <a:cs typeface="Times New Roman"/>
              </a:rPr>
              <a:t>	Mr</a:t>
            </a:r>
            <a:r>
              <a:rPr lang="en-US" dirty="0">
                <a:latin typeface="Calibri"/>
                <a:ea typeface="Calibri"/>
                <a:cs typeface="Times New Roman"/>
              </a:rPr>
              <a:t>. Guy Farquharson		</a:t>
            </a:r>
            <a:r>
              <a:rPr lang="en-US" dirty="0" smtClean="0">
                <a:latin typeface="Calibri"/>
                <a:ea typeface="Calibri"/>
                <a:cs typeface="Times New Roman"/>
              </a:rPr>
              <a:t>	____________</a:t>
            </a: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 </a:t>
            </a:r>
            <a:endParaRPr lang="en-CA" sz="1400" dirty="0">
              <a:latin typeface="Calibri"/>
              <a:ea typeface="Calibri"/>
              <a:cs typeface="Times New Roman"/>
            </a:endParaRPr>
          </a:p>
          <a:p>
            <a:pPr>
              <a:lnSpc>
                <a:spcPct val="107000"/>
              </a:lnSpc>
              <a:spcAft>
                <a:spcPts val="800"/>
              </a:spcAft>
            </a:pPr>
            <a:r>
              <a:rPr lang="en-US" dirty="0" smtClean="0">
                <a:latin typeface="Calibri"/>
                <a:ea typeface="Calibri"/>
                <a:cs typeface="Times New Roman"/>
              </a:rPr>
              <a:t>Tuck Everlasting</a:t>
            </a:r>
            <a:r>
              <a:rPr lang="en-US" dirty="0">
                <a:latin typeface="Calibri"/>
                <a:ea typeface="Calibri"/>
                <a:cs typeface="Times New Roman"/>
              </a:rPr>
              <a:t>			</a:t>
            </a:r>
            <a:r>
              <a:rPr lang="en-US" dirty="0" smtClean="0">
                <a:latin typeface="Calibri"/>
                <a:ea typeface="Calibri"/>
                <a:cs typeface="Times New Roman"/>
              </a:rPr>
              <a:t>Ms</a:t>
            </a:r>
            <a:r>
              <a:rPr lang="en-US" dirty="0">
                <a:latin typeface="Calibri"/>
                <a:ea typeface="Calibri"/>
                <a:cs typeface="Times New Roman"/>
              </a:rPr>
              <a:t>. </a:t>
            </a:r>
            <a:r>
              <a:rPr lang="en-US" dirty="0" smtClean="0">
                <a:latin typeface="Calibri"/>
                <a:ea typeface="Calibri"/>
                <a:cs typeface="Times New Roman"/>
              </a:rPr>
              <a:t>Angela </a:t>
            </a:r>
            <a:r>
              <a:rPr lang="en-US" dirty="0" err="1" smtClean="0">
                <a:latin typeface="Calibri"/>
                <a:ea typeface="Calibri"/>
                <a:cs typeface="Times New Roman"/>
              </a:rPr>
              <a:t>Yedersberger</a:t>
            </a:r>
            <a:r>
              <a:rPr lang="en-US" dirty="0">
                <a:latin typeface="Calibri"/>
                <a:ea typeface="Calibri"/>
                <a:cs typeface="Times New Roman"/>
              </a:rPr>
              <a:t>		</a:t>
            </a:r>
            <a:r>
              <a:rPr lang="en-US" dirty="0" smtClean="0">
                <a:latin typeface="Calibri"/>
                <a:ea typeface="Calibri"/>
                <a:cs typeface="Times New Roman"/>
              </a:rPr>
              <a:t>____________</a:t>
            </a:r>
            <a:endParaRPr lang="en-CA" sz="1400" dirty="0">
              <a:latin typeface="Calibri"/>
              <a:ea typeface="Calibri"/>
              <a:cs typeface="Times New Roman"/>
            </a:endParaRPr>
          </a:p>
          <a:p>
            <a:pPr>
              <a:lnSpc>
                <a:spcPct val="107000"/>
              </a:lnSpc>
              <a:spcAft>
                <a:spcPts val="800"/>
              </a:spcAft>
            </a:pP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The Holocaust Novels		Ms. </a:t>
            </a:r>
            <a:r>
              <a:rPr lang="en-US" dirty="0" smtClean="0">
                <a:latin typeface="Calibri"/>
                <a:ea typeface="Calibri"/>
                <a:cs typeface="Times New Roman"/>
              </a:rPr>
              <a:t>Jillian </a:t>
            </a:r>
            <a:r>
              <a:rPr lang="en-US" dirty="0" err="1" smtClean="0">
                <a:latin typeface="Calibri"/>
                <a:ea typeface="Calibri"/>
                <a:cs typeface="Times New Roman"/>
              </a:rPr>
              <a:t>Sawatzky</a:t>
            </a:r>
            <a:r>
              <a:rPr lang="en-US" dirty="0">
                <a:latin typeface="Calibri"/>
                <a:ea typeface="Calibri"/>
                <a:cs typeface="Times New Roman"/>
              </a:rPr>
              <a:t>			</a:t>
            </a:r>
            <a:r>
              <a:rPr lang="en-US" dirty="0" smtClean="0">
                <a:latin typeface="Calibri"/>
                <a:ea typeface="Calibri"/>
                <a:cs typeface="Times New Roman"/>
              </a:rPr>
              <a:t>	____________</a:t>
            </a: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*If you choose this theme you will also need to choose from</a:t>
            </a:r>
            <a:endParaRPr lang="en-CA" sz="1400" dirty="0">
              <a:latin typeface="Calibri"/>
              <a:ea typeface="Calibri"/>
              <a:cs typeface="Times New Roman"/>
            </a:endParaRPr>
          </a:p>
          <a:p>
            <a:pPr>
              <a:lnSpc>
                <a:spcPct val="107000"/>
              </a:lnSpc>
              <a:spcAft>
                <a:spcPts val="800"/>
              </a:spcAft>
            </a:pPr>
            <a:r>
              <a:rPr lang="en-US" dirty="0">
                <a:latin typeface="Calibri"/>
                <a:ea typeface="Calibri"/>
                <a:cs typeface="Times New Roman"/>
              </a:rPr>
              <a:t>One of</a:t>
            </a:r>
            <a:r>
              <a:rPr lang="en-CA" sz="1400" dirty="0">
                <a:latin typeface="Calibri"/>
                <a:ea typeface="Calibri"/>
                <a:cs typeface="Times New Roman"/>
              </a:rPr>
              <a:t>                      </a:t>
            </a:r>
            <a:r>
              <a:rPr lang="en-US" dirty="0">
                <a:latin typeface="Calibri"/>
                <a:ea typeface="Calibri"/>
                <a:cs typeface="Times New Roman"/>
              </a:rPr>
              <a:t>The Cage</a:t>
            </a:r>
            <a:r>
              <a:rPr lang="en-CA" sz="1400" dirty="0">
                <a:latin typeface="Calibri"/>
                <a:ea typeface="Calibri"/>
                <a:cs typeface="Times New Roman"/>
              </a:rPr>
              <a:t>      </a:t>
            </a:r>
            <a:r>
              <a:rPr lang="en-US" dirty="0">
                <a:latin typeface="Calibri"/>
                <a:ea typeface="Calibri"/>
                <a:cs typeface="Times New Roman"/>
              </a:rPr>
              <a:t>Daniel’s Story</a:t>
            </a:r>
            <a:r>
              <a:rPr lang="en-CA" sz="1400" dirty="0">
                <a:latin typeface="Calibri"/>
                <a:ea typeface="Calibri"/>
                <a:cs typeface="Times New Roman"/>
              </a:rPr>
              <a:t>       </a:t>
            </a:r>
            <a:r>
              <a:rPr lang="en-US" dirty="0">
                <a:latin typeface="Calibri"/>
                <a:ea typeface="Calibri"/>
                <a:cs typeface="Times New Roman"/>
              </a:rPr>
              <a:t>The Boy in the Striped Pajamas		</a:t>
            </a:r>
            <a:endParaRPr lang="en-CA" sz="1400" dirty="0">
              <a:effectLst/>
              <a:latin typeface="Calibri"/>
              <a:ea typeface="Calibri"/>
              <a:cs typeface="Times New Roman"/>
            </a:endParaRPr>
          </a:p>
        </p:txBody>
      </p:sp>
      <p:sp>
        <p:nvSpPr>
          <p:cNvPr id="10" name="TextBox 9"/>
          <p:cNvSpPr txBox="1"/>
          <p:nvPr/>
        </p:nvSpPr>
        <p:spPr>
          <a:xfrm>
            <a:off x="195072" y="1682496"/>
            <a:ext cx="3182112" cy="4524315"/>
          </a:xfrm>
          <a:prstGeom prst="rect">
            <a:avLst/>
          </a:prstGeom>
          <a:noFill/>
        </p:spPr>
        <p:txBody>
          <a:bodyPr wrap="square" rtlCol="0">
            <a:spAutoFit/>
          </a:bodyPr>
          <a:lstStyle/>
          <a:p>
            <a:pPr algn="ctr"/>
            <a:r>
              <a:rPr lang="en-US" b="1" dirty="0"/>
              <a:t>Instructions</a:t>
            </a:r>
          </a:p>
          <a:p>
            <a:r>
              <a:rPr lang="en-US" dirty="0"/>
              <a:t>You will be given a Grade 8 Novel Survey page that looks like this sample.</a:t>
            </a:r>
          </a:p>
          <a:p>
            <a:endParaRPr lang="en-US" dirty="0"/>
          </a:p>
          <a:p>
            <a:r>
              <a:rPr lang="en-US" dirty="0"/>
              <a:t>You need your  first and last name with  homeroom  form .</a:t>
            </a:r>
          </a:p>
          <a:p>
            <a:endParaRPr lang="en-US" dirty="0"/>
          </a:p>
          <a:p>
            <a:r>
              <a:rPr lang="en-US" dirty="0"/>
              <a:t>Finally you will be asked to rank your choices from </a:t>
            </a:r>
          </a:p>
          <a:p>
            <a:r>
              <a:rPr lang="en-US" dirty="0"/>
              <a:t>First = 1    to Last = 4</a:t>
            </a:r>
          </a:p>
          <a:p>
            <a:endParaRPr lang="en-US" dirty="0"/>
          </a:p>
          <a:p>
            <a:r>
              <a:rPr lang="en-US" dirty="0"/>
              <a:t>*We will strive to get as many top two choices as possible.</a:t>
            </a:r>
            <a:endParaRPr lang="en-CA" dirty="0"/>
          </a:p>
        </p:txBody>
      </p:sp>
    </p:spTree>
    <p:extLst>
      <p:ext uri="{BB962C8B-B14F-4D97-AF65-F5344CB8AC3E}">
        <p14:creationId xmlns:p14="http://schemas.microsoft.com/office/powerpoint/2010/main" val="3545800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2" y="173391"/>
            <a:ext cx="8610600" cy="1293028"/>
          </a:xfrm>
        </p:spPr>
        <p:txBody>
          <a:bodyPr/>
          <a:lstStyle/>
          <a:p>
            <a:r>
              <a:rPr lang="en-US" dirty="0"/>
              <a:t>Grade 8 Novel Choices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9" y="91437"/>
            <a:ext cx="2098308" cy="28355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85" y="3218745"/>
            <a:ext cx="2117725" cy="29212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9280" y="182880"/>
            <a:ext cx="2483981" cy="29658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265" y="4114465"/>
            <a:ext cx="1524000" cy="20193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296" y="3392595"/>
            <a:ext cx="1400175" cy="2057322"/>
          </a:xfrm>
          <a:prstGeom prst="rect">
            <a:avLst/>
          </a:prstGeom>
        </p:spPr>
      </p:pic>
      <p:sp>
        <p:nvSpPr>
          <p:cNvPr id="10" name="TextBox 9"/>
          <p:cNvSpPr txBox="1"/>
          <p:nvPr/>
        </p:nvSpPr>
        <p:spPr>
          <a:xfrm>
            <a:off x="3619753" y="1671448"/>
            <a:ext cx="6002512" cy="1477328"/>
          </a:xfrm>
          <a:prstGeom prst="rect">
            <a:avLst/>
          </a:prstGeom>
          <a:noFill/>
        </p:spPr>
        <p:txBody>
          <a:bodyPr wrap="square" rtlCol="0">
            <a:spAutoFit/>
          </a:bodyPr>
          <a:lstStyle/>
          <a:p>
            <a:r>
              <a:rPr lang="en-US" dirty="0"/>
              <a:t>Part of our Grade 8 ELA program involves</a:t>
            </a:r>
          </a:p>
          <a:p>
            <a:r>
              <a:rPr lang="en-US" dirty="0"/>
              <a:t>Two Novel Study Units – Term 2 and Term 4.</a:t>
            </a:r>
          </a:p>
          <a:p>
            <a:r>
              <a:rPr lang="en-US" dirty="0"/>
              <a:t>Student Choice Survey – Rank Top 4 Choices</a:t>
            </a:r>
          </a:p>
          <a:p>
            <a:r>
              <a:rPr lang="en-US" dirty="0"/>
              <a:t>Mixed Student Groups</a:t>
            </a:r>
          </a:p>
          <a:p>
            <a:r>
              <a:rPr lang="en-US" dirty="0"/>
              <a:t>Report to Homeroom for Daily AM Attendance.</a:t>
            </a:r>
          </a:p>
        </p:txBody>
      </p:sp>
      <p:sp>
        <p:nvSpPr>
          <p:cNvPr id="11" name="TextBox 10"/>
          <p:cNvSpPr txBox="1"/>
          <p:nvPr/>
        </p:nvSpPr>
        <p:spPr>
          <a:xfrm>
            <a:off x="8208085" y="6211669"/>
            <a:ext cx="3443921" cy="369332"/>
          </a:xfrm>
          <a:prstGeom prst="rect">
            <a:avLst/>
          </a:prstGeom>
          <a:noFill/>
        </p:spPr>
        <p:txBody>
          <a:bodyPr wrap="square" rtlCol="0">
            <a:spAutoFit/>
          </a:bodyPr>
          <a:lstStyle/>
          <a:p>
            <a:r>
              <a:rPr lang="en-US" dirty="0" err="1" smtClean="0"/>
              <a:t>Hallocaust</a:t>
            </a:r>
            <a:r>
              <a:rPr lang="en-US" dirty="0" smtClean="0"/>
              <a:t> Complete 1  </a:t>
            </a:r>
            <a:r>
              <a:rPr lang="en-US" dirty="0"/>
              <a:t>of </a:t>
            </a:r>
            <a:r>
              <a:rPr lang="en-US" dirty="0" smtClean="0"/>
              <a:t> 3 </a:t>
            </a: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9431" y="3392595"/>
            <a:ext cx="1395046" cy="2282891"/>
          </a:xfrm>
          <a:prstGeom prst="rect">
            <a:avLst/>
          </a:prstGeom>
        </p:spPr>
      </p:pic>
      <p:pic>
        <p:nvPicPr>
          <p:cNvPr id="14" name="Picture 13"/>
          <p:cNvPicPr>
            <a:picLocks noChangeAspect="1"/>
          </p:cNvPicPr>
          <p:nvPr/>
        </p:nvPicPr>
        <p:blipFill>
          <a:blip r:embed="rId8"/>
          <a:stretch>
            <a:fillRect/>
          </a:stretch>
        </p:blipFill>
        <p:spPr>
          <a:xfrm>
            <a:off x="251735" y="3148775"/>
            <a:ext cx="2143459" cy="3221313"/>
          </a:xfrm>
          <a:prstGeom prst="rect">
            <a:avLst/>
          </a:prstGeom>
        </p:spPr>
      </p:pic>
      <p:pic>
        <p:nvPicPr>
          <p:cNvPr id="2050" name="Picture 2" descr="Image result for tuck everlasting book synopsi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495" y="3218745"/>
            <a:ext cx="2115185" cy="322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45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Giver by Lois </a:t>
            </a:r>
            <a:r>
              <a:rPr lang="en-US" dirty="0" err="1"/>
              <a:t>lowry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
        <p:nvSpPr>
          <p:cNvPr id="4" name="TextBox 3"/>
          <p:cNvSpPr txBox="1"/>
          <p:nvPr/>
        </p:nvSpPr>
        <p:spPr>
          <a:xfrm>
            <a:off x="5781675" y="2209800"/>
            <a:ext cx="4543425" cy="4247317"/>
          </a:xfrm>
          <a:prstGeom prst="rect">
            <a:avLst/>
          </a:prstGeom>
          <a:noFill/>
        </p:spPr>
        <p:txBody>
          <a:bodyPr wrap="square" rtlCol="0">
            <a:spAutoFit/>
          </a:bodyPr>
          <a:lstStyle/>
          <a:p>
            <a:r>
              <a:rPr lang="en-US" b="1" dirty="0"/>
              <a:t>The Giver – Lois Lowry</a:t>
            </a:r>
            <a:endParaRPr lang="en-US" dirty="0"/>
          </a:p>
          <a:p>
            <a:r>
              <a:rPr lang="en-US" dirty="0"/>
              <a:t>Identity and Freedom</a:t>
            </a:r>
          </a:p>
          <a:p>
            <a:r>
              <a:rPr lang="en-US" dirty="0"/>
              <a:t>Jonas's world is perfect. Everything is under control. There is no war or fear of pain. There are no choices. Every person is assigned a role in the community. When Jonas turns 12 he is singled out to receive special training from The Giver. The Giver alone holds the memories of the true pain and pleasure of life. Now, it is time for Jonas to receive the truth. There is no turning back.</a:t>
            </a:r>
          </a:p>
          <a:p>
            <a:endParaRPr lang="en-US" dirty="0"/>
          </a:p>
          <a:p>
            <a:r>
              <a:rPr lang="en-US" dirty="0"/>
              <a:t>Teacher: Mr. Evan </a:t>
            </a:r>
            <a:r>
              <a:rPr lang="en-US" dirty="0" err="1"/>
              <a:t>Folden</a:t>
            </a:r>
            <a:endParaRPr lang="en-US" dirty="0"/>
          </a:p>
        </p:txBody>
      </p:sp>
    </p:spTree>
    <p:extLst>
      <p:ext uri="{BB962C8B-B14F-4D97-AF65-F5344CB8AC3E}">
        <p14:creationId xmlns:p14="http://schemas.microsoft.com/office/powerpoint/2010/main" val="128728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90500"/>
            <a:ext cx="5467350" cy="1293028"/>
          </a:xfrm>
        </p:spPr>
        <p:txBody>
          <a:bodyPr>
            <a:normAutofit fontScale="90000"/>
          </a:bodyPr>
          <a:lstStyle/>
          <a:p>
            <a:r>
              <a:rPr lang="en-US" dirty="0"/>
              <a:t>Bifocal  </a:t>
            </a:r>
            <a:br>
              <a:rPr lang="en-US" dirty="0"/>
            </a:br>
            <a:r>
              <a:rPr lang="en-US" dirty="0"/>
              <a:t>by </a:t>
            </a:r>
            <a:r>
              <a:rPr lang="en-US" dirty="0" err="1"/>
              <a:t>Debrorah</a:t>
            </a:r>
            <a:r>
              <a:rPr lang="en-US" dirty="0"/>
              <a:t> Ellis</a:t>
            </a:r>
            <a:br>
              <a:rPr lang="en-US" dirty="0"/>
            </a:br>
            <a:r>
              <a:rPr lang="en-US" dirty="0"/>
              <a:t>&amp; Eric </a:t>
            </a:r>
            <a:r>
              <a:rPr lang="en-US" dirty="0" err="1"/>
              <a:t>walters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425" y="0"/>
            <a:ext cx="5591175" cy="6038850"/>
          </a:xfrm>
          <a:prstGeom prst="rect">
            <a:avLst/>
          </a:prstGeom>
        </p:spPr>
      </p:pic>
      <p:sp>
        <p:nvSpPr>
          <p:cNvPr id="4" name="TextBox 3"/>
          <p:cNvSpPr txBox="1"/>
          <p:nvPr/>
        </p:nvSpPr>
        <p:spPr>
          <a:xfrm>
            <a:off x="204787" y="1588303"/>
            <a:ext cx="6243638" cy="5632311"/>
          </a:xfrm>
          <a:prstGeom prst="rect">
            <a:avLst/>
          </a:prstGeom>
          <a:noFill/>
        </p:spPr>
        <p:txBody>
          <a:bodyPr wrap="square" rtlCol="0">
            <a:spAutoFit/>
          </a:bodyPr>
          <a:lstStyle/>
          <a:p>
            <a:r>
              <a:rPr lang="en-US" b="1" dirty="0"/>
              <a:t>Bifocal – Deborah Ellis and Eric Walters</a:t>
            </a:r>
            <a:endParaRPr lang="en-US" dirty="0"/>
          </a:p>
          <a:p>
            <a:r>
              <a:rPr lang="en-US" i="1" dirty="0"/>
              <a:t>Stereotypes, Identity, Choices</a:t>
            </a:r>
            <a:endParaRPr lang="en-US" dirty="0"/>
          </a:p>
          <a:p>
            <a:r>
              <a:rPr lang="en-US" dirty="0"/>
              <a:t>A quiet afternoon at a suburban high  school is suddenly shattered by a lockdown: armed police fill the hallway, and a  Muslim student suspected of terrorism is taken into custody. In </a:t>
            </a:r>
            <a:r>
              <a:rPr lang="en-US" i="1" dirty="0"/>
              <a:t>Bifocal</a:t>
            </a:r>
            <a:r>
              <a:rPr lang="en-US" dirty="0"/>
              <a:t>, award-winning YA authors Deborah Ellis and Eric Walters, using details that echo current news events, tell the story of two teens trying to remain faithful to the truth.</a:t>
            </a:r>
          </a:p>
          <a:p>
            <a:r>
              <a:rPr lang="en-US" dirty="0"/>
              <a:t>Although Jay is a new boy on the football team, he has already been anointed by the current captain, Kevin, so that gives him an edge in the weirdly stratified society that is high school. Haroon is a rising star, too, on the school’s team for the academic quiz show </a:t>
            </a:r>
            <a:r>
              <a:rPr lang="en-US" i="1" dirty="0"/>
              <a:t>Reach for the Top</a:t>
            </a:r>
            <a:r>
              <a:rPr lang="en-US" dirty="0"/>
              <a:t>. As the reasons for the lockdown are revealed and the investigation continues, it’s clear that Jay and Haroon are on a collision course.</a:t>
            </a:r>
          </a:p>
          <a:p>
            <a:r>
              <a:rPr lang="en-US" dirty="0"/>
              <a:t> </a:t>
            </a:r>
          </a:p>
          <a:p>
            <a:endParaRPr lang="en-US" dirty="0"/>
          </a:p>
        </p:txBody>
      </p:sp>
      <p:sp>
        <p:nvSpPr>
          <p:cNvPr id="5" name="TextBox 4"/>
          <p:cNvSpPr txBox="1"/>
          <p:nvPr/>
        </p:nvSpPr>
        <p:spPr>
          <a:xfrm>
            <a:off x="7959969" y="6260400"/>
            <a:ext cx="4900246" cy="369332"/>
          </a:xfrm>
          <a:prstGeom prst="rect">
            <a:avLst/>
          </a:prstGeom>
          <a:noFill/>
        </p:spPr>
        <p:txBody>
          <a:bodyPr wrap="square" rtlCol="0">
            <a:spAutoFit/>
          </a:bodyPr>
          <a:lstStyle/>
          <a:p>
            <a:r>
              <a:rPr lang="en-US" dirty="0"/>
              <a:t>Teacher: Ms. </a:t>
            </a:r>
            <a:r>
              <a:rPr lang="en-US" dirty="0" smtClean="0"/>
              <a:t>Roxanne </a:t>
            </a:r>
            <a:r>
              <a:rPr lang="en-US" dirty="0" err="1" smtClean="0"/>
              <a:t>Bitner</a:t>
            </a:r>
            <a:endParaRPr lang="en-US" dirty="0"/>
          </a:p>
        </p:txBody>
      </p:sp>
    </p:spTree>
    <p:extLst>
      <p:ext uri="{BB962C8B-B14F-4D97-AF65-F5344CB8AC3E}">
        <p14:creationId xmlns:p14="http://schemas.microsoft.com/office/powerpoint/2010/main" val="390675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40044"/>
            <a:ext cx="8610600" cy="1293028"/>
          </a:xfrm>
        </p:spPr>
        <p:txBody>
          <a:bodyPr/>
          <a:lstStyle/>
          <a:p>
            <a:r>
              <a:rPr lang="en-US" dirty="0"/>
              <a:t>SILVERWING BY </a:t>
            </a:r>
            <a:br>
              <a:rPr lang="en-US" dirty="0"/>
            </a:br>
            <a:r>
              <a:rPr lang="en-US" dirty="0"/>
              <a:t>KENNETH OPPEL</a:t>
            </a:r>
          </a:p>
        </p:txBody>
      </p:sp>
      <p:sp>
        <p:nvSpPr>
          <p:cNvPr id="5" name="TextBox 4"/>
          <p:cNvSpPr txBox="1"/>
          <p:nvPr/>
        </p:nvSpPr>
        <p:spPr>
          <a:xfrm>
            <a:off x="4916245" y="5896708"/>
            <a:ext cx="6589956" cy="369332"/>
          </a:xfrm>
          <a:prstGeom prst="rect">
            <a:avLst/>
          </a:prstGeom>
          <a:noFill/>
        </p:spPr>
        <p:txBody>
          <a:bodyPr wrap="square" rtlCol="0">
            <a:spAutoFit/>
          </a:bodyPr>
          <a:lstStyle/>
          <a:p>
            <a:r>
              <a:rPr lang="en-US" dirty="0" smtClean="0"/>
              <a:t>Teachers:  </a:t>
            </a:r>
            <a:r>
              <a:rPr lang="en-US" dirty="0"/>
              <a:t>Ms. Kourtney Fesser/ Mr. Andrew </a:t>
            </a:r>
            <a:r>
              <a:rPr lang="en-US" dirty="0" err="1"/>
              <a:t>Neufeldt</a:t>
            </a:r>
            <a:endParaRPr lang="en-US" dirty="0"/>
          </a:p>
        </p:txBody>
      </p:sp>
      <p:sp>
        <p:nvSpPr>
          <p:cNvPr id="3" name="TextBox 2"/>
          <p:cNvSpPr txBox="1"/>
          <p:nvPr/>
        </p:nvSpPr>
        <p:spPr>
          <a:xfrm>
            <a:off x="5683828" y="1591231"/>
            <a:ext cx="5957454" cy="4247317"/>
          </a:xfrm>
          <a:prstGeom prst="rect">
            <a:avLst/>
          </a:prstGeom>
          <a:noFill/>
        </p:spPr>
        <p:txBody>
          <a:bodyPr wrap="square" rtlCol="0">
            <a:spAutoFit/>
          </a:bodyPr>
          <a:lstStyle/>
          <a:p>
            <a:r>
              <a:rPr lang="en-CA" dirty="0"/>
              <a:t>There was a great war between the beasts of the land and the birds of the air. Both sides banished the Bats to the night since they did not take a side in the war. In the present day, a young undersized </a:t>
            </a:r>
            <a:r>
              <a:rPr lang="en-CA" dirty="0" err="1"/>
              <a:t>Silverwing</a:t>
            </a:r>
            <a:r>
              <a:rPr lang="en-CA" dirty="0"/>
              <a:t> bat named Shade dares to violate that law. As a result, the Owls demand he be surrendered to them for punishment. The Owls destroy the colony's home when the colony elder refuses to give up Shade. In the resulting premature migration Shade becomes separated on an island. Here he finds a new friend who is a </a:t>
            </a:r>
            <a:r>
              <a:rPr lang="en-CA" dirty="0" err="1"/>
              <a:t>Brightwing</a:t>
            </a:r>
            <a:r>
              <a:rPr lang="en-CA" dirty="0"/>
              <a:t> bat named Marina. Together, they set about to rejoin Shade's colony. Events are unfolding that threaten every bat colony, and perhaps the two young bats are the only hope to save them all.</a:t>
            </a:r>
            <a:endParaRPr lang="en-US" dirty="0"/>
          </a:p>
        </p:txBody>
      </p:sp>
      <p:pic>
        <p:nvPicPr>
          <p:cNvPr id="6" name="Picture 5"/>
          <p:cNvPicPr>
            <a:picLocks noChangeAspect="1"/>
          </p:cNvPicPr>
          <p:nvPr/>
        </p:nvPicPr>
        <p:blipFill>
          <a:blip r:embed="rId2"/>
          <a:stretch>
            <a:fillRect/>
          </a:stretch>
        </p:blipFill>
        <p:spPr>
          <a:xfrm>
            <a:off x="955964" y="886558"/>
            <a:ext cx="3333750" cy="5010150"/>
          </a:xfrm>
          <a:prstGeom prst="rect">
            <a:avLst/>
          </a:prstGeom>
        </p:spPr>
      </p:pic>
    </p:spTree>
    <p:extLst>
      <p:ext uri="{BB962C8B-B14F-4D97-AF65-F5344CB8AC3E}">
        <p14:creationId xmlns:p14="http://schemas.microsoft.com/office/powerpoint/2010/main" val="2284145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0973"/>
            <a:ext cx="8610600" cy="1293028"/>
          </a:xfrm>
        </p:spPr>
        <p:txBody>
          <a:bodyPr/>
          <a:lstStyle/>
          <a:p>
            <a:r>
              <a:rPr lang="en-US" dirty="0"/>
              <a:t>The hobbit </a:t>
            </a:r>
            <a:br>
              <a:rPr lang="en-US" dirty="0"/>
            </a:br>
            <a:r>
              <a:rPr lang="en-US" dirty="0"/>
              <a:t>by </a:t>
            </a:r>
            <a:r>
              <a:rPr lang="en-US" dirty="0" err="1"/>
              <a:t>J.r.r</a:t>
            </a:r>
            <a:r>
              <a:rPr lang="en-US" dirty="0"/>
              <a:t>. Tolkien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762125"/>
            <a:ext cx="4953000" cy="4933950"/>
          </a:xfrm>
          <a:prstGeom prst="rect">
            <a:avLst/>
          </a:prstGeom>
        </p:spPr>
      </p:pic>
      <p:sp>
        <p:nvSpPr>
          <p:cNvPr id="6" name="TextBox 5"/>
          <p:cNvSpPr txBox="1"/>
          <p:nvPr/>
        </p:nvSpPr>
        <p:spPr>
          <a:xfrm>
            <a:off x="5786071" y="1524001"/>
            <a:ext cx="5000625" cy="5078313"/>
          </a:xfrm>
          <a:prstGeom prst="rect">
            <a:avLst/>
          </a:prstGeom>
          <a:noFill/>
        </p:spPr>
        <p:txBody>
          <a:bodyPr wrap="square" rtlCol="0">
            <a:spAutoFit/>
          </a:bodyPr>
          <a:lstStyle/>
          <a:p>
            <a:r>
              <a:rPr lang="en-US" b="1" i="1" dirty="0"/>
              <a:t>The Hobbit </a:t>
            </a:r>
            <a:r>
              <a:rPr lang="en-US" dirty="0"/>
              <a:t>is a </a:t>
            </a:r>
            <a:r>
              <a:rPr lang="en-US" dirty="0">
                <a:hlinkClick r:id="rId3" tooltip="Juvenile fantasy"/>
              </a:rPr>
              <a:t>fantasy novel  </a:t>
            </a:r>
            <a:r>
              <a:rPr lang="en-US" dirty="0"/>
              <a:t>by English author </a:t>
            </a:r>
            <a:r>
              <a:rPr lang="en-US" dirty="0">
                <a:hlinkClick r:id="rId4" tooltip="J. R. R. Tolkien"/>
              </a:rPr>
              <a:t>J. R. R. Tolkien</a:t>
            </a:r>
            <a:r>
              <a:rPr lang="en-US" dirty="0"/>
              <a:t> the prequel to his great trilogy – Lord of the Rings.</a:t>
            </a:r>
          </a:p>
          <a:p>
            <a:endParaRPr lang="en-US" dirty="0"/>
          </a:p>
          <a:p>
            <a:r>
              <a:rPr lang="en-US" dirty="0"/>
              <a:t> </a:t>
            </a:r>
            <a:r>
              <a:rPr lang="en-US" i="1" dirty="0"/>
              <a:t>The Hobbit </a:t>
            </a:r>
            <a:r>
              <a:rPr lang="en-US" dirty="0"/>
              <a:t>follows the quest of home-loving </a:t>
            </a:r>
            <a:r>
              <a:rPr lang="en-US" dirty="0">
                <a:hlinkClick r:id="rId5" tooltip="Hobbit"/>
              </a:rPr>
              <a:t>hobbit </a:t>
            </a:r>
            <a:r>
              <a:rPr lang="en-US" dirty="0">
                <a:hlinkClick r:id="rId6" tooltip="Bilbo Baggins"/>
              </a:rPr>
              <a:t>Bilbo Baggins </a:t>
            </a:r>
            <a:r>
              <a:rPr lang="en-US" dirty="0"/>
              <a:t>to win a share of the treasure guarded by the </a:t>
            </a:r>
            <a:r>
              <a:rPr lang="en-US" dirty="0">
                <a:hlinkClick r:id="rId7" tooltip="European dragon"/>
              </a:rPr>
              <a:t>dragon</a:t>
            </a:r>
            <a:r>
              <a:rPr lang="en-US" dirty="0"/>
              <a:t>, </a:t>
            </a:r>
            <a:r>
              <a:rPr lang="en-US" dirty="0">
                <a:hlinkClick r:id="rId8" tooltip="Smaug"/>
              </a:rPr>
              <a:t>Smaug</a:t>
            </a:r>
            <a:r>
              <a:rPr lang="en-US" dirty="0"/>
              <a:t>. </a:t>
            </a:r>
          </a:p>
          <a:p>
            <a:endParaRPr lang="en-US" dirty="0"/>
          </a:p>
          <a:p>
            <a:r>
              <a:rPr lang="en-US" dirty="0"/>
              <a:t>Bilbo's journey takes him from light-hearted, rural surroundings into more sinister territory as Bilbo joins Thorin and Company on this great adventure. </a:t>
            </a:r>
          </a:p>
          <a:p>
            <a:endParaRPr lang="en-US" dirty="0"/>
          </a:p>
          <a:p>
            <a:r>
              <a:rPr lang="en-US" dirty="0"/>
              <a:t> Personal growth and forms of heroism are central themes of the story.</a:t>
            </a:r>
          </a:p>
          <a:p>
            <a:endParaRPr lang="en-US" dirty="0"/>
          </a:p>
          <a:p>
            <a:endParaRPr lang="en-US" dirty="0"/>
          </a:p>
        </p:txBody>
      </p:sp>
      <p:sp>
        <p:nvSpPr>
          <p:cNvPr id="7" name="TextBox 6"/>
          <p:cNvSpPr txBox="1"/>
          <p:nvPr/>
        </p:nvSpPr>
        <p:spPr>
          <a:xfrm>
            <a:off x="6025662" y="6236677"/>
            <a:ext cx="3856892" cy="369332"/>
          </a:xfrm>
          <a:prstGeom prst="rect">
            <a:avLst/>
          </a:prstGeom>
          <a:noFill/>
        </p:spPr>
        <p:txBody>
          <a:bodyPr wrap="square" rtlCol="0">
            <a:spAutoFit/>
          </a:bodyPr>
          <a:lstStyle/>
          <a:p>
            <a:r>
              <a:rPr lang="en-US" dirty="0"/>
              <a:t>Teacher: Mr. Guy Farquharson</a:t>
            </a:r>
          </a:p>
        </p:txBody>
      </p:sp>
    </p:spTree>
    <p:extLst>
      <p:ext uri="{BB962C8B-B14F-4D97-AF65-F5344CB8AC3E}">
        <p14:creationId xmlns:p14="http://schemas.microsoft.com/office/powerpoint/2010/main" val="9138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0" y="124293"/>
            <a:ext cx="8610600" cy="1293028"/>
          </a:xfrm>
        </p:spPr>
        <p:txBody>
          <a:bodyPr/>
          <a:lstStyle/>
          <a:p>
            <a:r>
              <a:rPr lang="en-US" dirty="0" smtClean="0"/>
              <a:t>Tuck everlasting</a:t>
            </a:r>
            <a:r>
              <a:rPr lang="en-US" dirty="0"/>
              <a:t/>
            </a:r>
            <a:br>
              <a:rPr lang="en-US" dirty="0"/>
            </a:br>
            <a:r>
              <a:rPr lang="en-US" dirty="0"/>
              <a:t>by </a:t>
            </a:r>
            <a:r>
              <a:rPr lang="en-US" dirty="0" smtClean="0"/>
              <a:t>Natalie Babbitt</a:t>
            </a:r>
            <a:endParaRPr lang="en-US" dirty="0"/>
          </a:p>
        </p:txBody>
      </p:sp>
      <p:sp>
        <p:nvSpPr>
          <p:cNvPr id="4" name="TextBox 3"/>
          <p:cNvSpPr txBox="1"/>
          <p:nvPr/>
        </p:nvSpPr>
        <p:spPr>
          <a:xfrm>
            <a:off x="5526404" y="1431728"/>
            <a:ext cx="6067425" cy="5078313"/>
          </a:xfrm>
          <a:prstGeom prst="rect">
            <a:avLst/>
          </a:prstGeom>
          <a:noFill/>
        </p:spPr>
        <p:txBody>
          <a:bodyPr wrap="square" rtlCol="0">
            <a:spAutoFit/>
          </a:bodyPr>
          <a:lstStyle/>
          <a:p>
            <a:r>
              <a:rPr lang="en-US" dirty="0" smtClean="0"/>
              <a:t>Winnie </a:t>
            </a:r>
            <a:r>
              <a:rPr lang="en-US" dirty="0"/>
              <a:t>Foster has everything a young woman could desire. She comes from a well-bred, wealthy, and respected family. She dresses in the finest clothes and is afforded every opportunity to refine herself. But Winnie finds that the heat of summer is not nearly as stifling as her gilded cage. She longs for freedom, for adventure. She escapes one morning to explore the woods surrounding her family's home, and encounters the Tucks, a close-knit family with a mysterious past that begs the question: If you could live forever, would you? And just when Winnie believes she has answered that question for herself, a mysterious man looking to profit from the source of the Tuck's immortality that will have her question her life, her desires, and what is the right thing to do. And in the end, learns, that death is not what is to be feared, but an unlived life. </a:t>
            </a:r>
          </a:p>
          <a:p>
            <a:endParaRPr lang="en-US" dirty="0"/>
          </a:p>
        </p:txBody>
      </p:sp>
      <p:sp>
        <p:nvSpPr>
          <p:cNvPr id="5" name="TextBox 4"/>
          <p:cNvSpPr txBox="1"/>
          <p:nvPr/>
        </p:nvSpPr>
        <p:spPr>
          <a:xfrm>
            <a:off x="6025662" y="6142018"/>
            <a:ext cx="4267200" cy="369332"/>
          </a:xfrm>
          <a:prstGeom prst="rect">
            <a:avLst/>
          </a:prstGeom>
          <a:noFill/>
        </p:spPr>
        <p:txBody>
          <a:bodyPr wrap="square" rtlCol="0">
            <a:spAutoFit/>
          </a:bodyPr>
          <a:lstStyle/>
          <a:p>
            <a:r>
              <a:rPr lang="en-US" dirty="0"/>
              <a:t>Teacher: Ms. </a:t>
            </a:r>
            <a:r>
              <a:rPr lang="en-US" dirty="0" smtClean="0"/>
              <a:t>Angela </a:t>
            </a:r>
            <a:r>
              <a:rPr lang="en-US" dirty="0" err="1" smtClean="0"/>
              <a:t>Yedersberger</a:t>
            </a:r>
            <a:endParaRPr lang="en-US" dirty="0"/>
          </a:p>
        </p:txBody>
      </p:sp>
      <p:sp>
        <p:nvSpPr>
          <p:cNvPr id="6" name="AutoShape 2" descr="Image result for tuck everlasting book synop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Image result for tuck everlasting book synop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Image result for tuck everlasting book synops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Image result for tuck everlasting book synop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12737"/>
            <a:ext cx="4218305" cy="642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2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62983"/>
            <a:ext cx="8610599" cy="941918"/>
          </a:xfrm>
        </p:spPr>
        <p:txBody>
          <a:bodyPr/>
          <a:lstStyle/>
          <a:p>
            <a:r>
              <a:rPr lang="en-US" dirty="0"/>
              <a:t>The Holocaust Novels</a:t>
            </a:r>
          </a:p>
        </p:txBody>
      </p:sp>
      <p:sp>
        <p:nvSpPr>
          <p:cNvPr id="3" name="Text Placeholder 2"/>
          <p:cNvSpPr>
            <a:spLocks noGrp="1"/>
          </p:cNvSpPr>
          <p:nvPr>
            <p:ph type="body" idx="1"/>
          </p:nvPr>
        </p:nvSpPr>
        <p:spPr>
          <a:xfrm>
            <a:off x="392765" y="2241061"/>
            <a:ext cx="3456432" cy="617320"/>
          </a:xfrm>
        </p:spPr>
        <p:txBody>
          <a:bodyPr/>
          <a:lstStyle/>
          <a:p>
            <a:r>
              <a:rPr lang="en-US" dirty="0"/>
              <a:t>The Boy in the Striped Pajamas</a:t>
            </a:r>
          </a:p>
        </p:txBody>
      </p:sp>
      <p:sp>
        <p:nvSpPr>
          <p:cNvPr id="5" name="Text Placeholder 4"/>
          <p:cNvSpPr>
            <a:spLocks noGrp="1"/>
          </p:cNvSpPr>
          <p:nvPr>
            <p:ph type="body" sz="quarter" idx="3"/>
          </p:nvPr>
        </p:nvSpPr>
        <p:spPr>
          <a:xfrm>
            <a:off x="5044107" y="2078923"/>
            <a:ext cx="1927297" cy="626534"/>
          </a:xfrm>
        </p:spPr>
        <p:txBody>
          <a:bodyPr/>
          <a:lstStyle/>
          <a:p>
            <a:r>
              <a:rPr lang="en-US" dirty="0"/>
              <a:t>The Cage</a:t>
            </a:r>
          </a:p>
        </p:txBody>
      </p:sp>
      <p:sp>
        <p:nvSpPr>
          <p:cNvPr id="7" name="Text Placeholder 6"/>
          <p:cNvSpPr>
            <a:spLocks noGrp="1"/>
          </p:cNvSpPr>
          <p:nvPr>
            <p:ph type="body" sz="quarter" idx="13"/>
          </p:nvPr>
        </p:nvSpPr>
        <p:spPr>
          <a:xfrm>
            <a:off x="8735568" y="2236454"/>
            <a:ext cx="3456432" cy="626534"/>
          </a:xfrm>
        </p:spPr>
        <p:txBody>
          <a:bodyPr/>
          <a:lstStyle/>
          <a:p>
            <a:r>
              <a:rPr lang="en-US" dirty="0"/>
              <a:t>Daniel’s Story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92" y="3026718"/>
            <a:ext cx="1815045" cy="33146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453" y="2858381"/>
            <a:ext cx="2140194" cy="3200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004" y="2734387"/>
            <a:ext cx="2107405" cy="3200400"/>
          </a:xfrm>
          <a:prstGeom prst="rect">
            <a:avLst/>
          </a:prstGeom>
        </p:spPr>
      </p:pic>
      <p:sp>
        <p:nvSpPr>
          <p:cNvPr id="12" name="TextBox 11"/>
          <p:cNvSpPr txBox="1"/>
          <p:nvPr/>
        </p:nvSpPr>
        <p:spPr>
          <a:xfrm>
            <a:off x="4825137" y="5879671"/>
            <a:ext cx="3028950" cy="923330"/>
          </a:xfrm>
          <a:prstGeom prst="rect">
            <a:avLst/>
          </a:prstGeom>
          <a:noFill/>
        </p:spPr>
        <p:txBody>
          <a:bodyPr wrap="square" rtlCol="0">
            <a:spAutoFit/>
          </a:bodyPr>
          <a:lstStyle/>
          <a:p>
            <a:r>
              <a:rPr lang="en-US" dirty="0"/>
              <a:t> You will need to choose  1 of the 3 Novels on this theme.</a:t>
            </a:r>
          </a:p>
        </p:txBody>
      </p:sp>
      <p:sp>
        <p:nvSpPr>
          <p:cNvPr id="13" name="TextBox 12"/>
          <p:cNvSpPr txBox="1"/>
          <p:nvPr/>
        </p:nvSpPr>
        <p:spPr>
          <a:xfrm>
            <a:off x="3849197" y="1005400"/>
            <a:ext cx="5514976" cy="369332"/>
          </a:xfrm>
          <a:prstGeom prst="rect">
            <a:avLst/>
          </a:prstGeom>
          <a:noFill/>
        </p:spPr>
        <p:txBody>
          <a:bodyPr wrap="square" rtlCol="0">
            <a:spAutoFit/>
          </a:bodyPr>
          <a:lstStyle/>
          <a:p>
            <a:r>
              <a:rPr lang="en-US" dirty="0"/>
              <a:t>Teacher: Ms. </a:t>
            </a:r>
            <a:r>
              <a:rPr lang="en-US" dirty="0" smtClean="0"/>
              <a:t>Jillian </a:t>
            </a:r>
            <a:r>
              <a:rPr lang="en-US" dirty="0" err="1" smtClean="0"/>
              <a:t>Sawatzky</a:t>
            </a:r>
            <a:endParaRPr lang="en-US" dirty="0"/>
          </a:p>
        </p:txBody>
      </p:sp>
      <p:sp>
        <p:nvSpPr>
          <p:cNvPr id="14" name="TextBox 13"/>
          <p:cNvSpPr txBox="1"/>
          <p:nvPr/>
        </p:nvSpPr>
        <p:spPr>
          <a:xfrm>
            <a:off x="781020" y="1403662"/>
            <a:ext cx="10338955" cy="646331"/>
          </a:xfrm>
          <a:prstGeom prst="rect">
            <a:avLst/>
          </a:prstGeom>
          <a:noFill/>
        </p:spPr>
        <p:txBody>
          <a:bodyPr wrap="square" rtlCol="0">
            <a:spAutoFit/>
          </a:bodyPr>
          <a:lstStyle/>
          <a:p>
            <a:r>
              <a:rPr lang="en-US" dirty="0"/>
              <a:t>The focus of this group will explore the Holocaust experiences of several Jewish protagonists during WWII under Hitler’s Nazi conquering of Europe.</a:t>
            </a:r>
          </a:p>
        </p:txBody>
      </p:sp>
    </p:spTree>
    <p:extLst>
      <p:ext uri="{BB962C8B-B14F-4D97-AF65-F5344CB8AC3E}">
        <p14:creationId xmlns:p14="http://schemas.microsoft.com/office/powerpoint/2010/main" val="719413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488" y="207264"/>
            <a:ext cx="8610599" cy="1303867"/>
          </a:xfrm>
        </p:spPr>
        <p:txBody>
          <a:bodyPr/>
          <a:lstStyle/>
          <a:p>
            <a:r>
              <a:rPr lang="en-US" dirty="0"/>
              <a:t>The holocaust novels </a:t>
            </a:r>
            <a:endParaRPr lang="en-CA" dirty="0"/>
          </a:p>
        </p:txBody>
      </p:sp>
      <p:sp>
        <p:nvSpPr>
          <p:cNvPr id="3" name="Text Placeholder 2"/>
          <p:cNvSpPr>
            <a:spLocks noGrp="1"/>
          </p:cNvSpPr>
          <p:nvPr>
            <p:ph type="body" idx="1"/>
          </p:nvPr>
        </p:nvSpPr>
        <p:spPr>
          <a:xfrm>
            <a:off x="363255" y="2032394"/>
            <a:ext cx="3456432" cy="617320"/>
          </a:xfrm>
        </p:spPr>
        <p:txBody>
          <a:bodyPr/>
          <a:lstStyle/>
          <a:p>
            <a:r>
              <a:rPr lang="en-US" dirty="0"/>
              <a:t>The Boy in the </a:t>
            </a:r>
          </a:p>
          <a:p>
            <a:r>
              <a:rPr lang="en-US" dirty="0"/>
              <a:t>Striped Pajamas</a:t>
            </a:r>
            <a:endParaRPr lang="en-CA" dirty="0"/>
          </a:p>
        </p:txBody>
      </p:sp>
      <p:sp>
        <p:nvSpPr>
          <p:cNvPr id="4" name="Text Placeholder 3"/>
          <p:cNvSpPr>
            <a:spLocks noGrp="1"/>
          </p:cNvSpPr>
          <p:nvPr>
            <p:ph type="body" sz="half" idx="15"/>
          </p:nvPr>
        </p:nvSpPr>
        <p:spPr>
          <a:xfrm>
            <a:off x="1815045" y="2941374"/>
            <a:ext cx="2159547" cy="3351427"/>
          </a:xfrm>
        </p:spPr>
        <p:txBody>
          <a:bodyPr>
            <a:normAutofit lnSpcReduction="10000"/>
          </a:bodyPr>
          <a:lstStyle/>
          <a:p>
            <a:r>
              <a:rPr lang="en-US" dirty="0"/>
              <a:t>The Boy in the Striped Pajamas: 8 year old Bruno is the son of the newly appointed head of the SS at Auschwitz. Bruno is living in a house outside the compound and trying to understand what is going on around him. He befriends a young Jewish boy on the other side of the fence and together they try to understand the war and their place in it.</a:t>
            </a:r>
            <a:br>
              <a:rPr lang="en-US" dirty="0"/>
            </a:br>
            <a:r>
              <a:rPr lang="en-US" dirty="0"/>
              <a:t/>
            </a:r>
            <a:br>
              <a:rPr lang="en-US" dirty="0"/>
            </a:br>
            <a:endParaRPr lang="en-CA" dirty="0"/>
          </a:p>
        </p:txBody>
      </p:sp>
      <p:sp>
        <p:nvSpPr>
          <p:cNvPr id="5" name="Text Placeholder 4"/>
          <p:cNvSpPr>
            <a:spLocks noGrp="1"/>
          </p:cNvSpPr>
          <p:nvPr>
            <p:ph type="body" sz="quarter" idx="3"/>
          </p:nvPr>
        </p:nvSpPr>
        <p:spPr>
          <a:xfrm>
            <a:off x="4392169" y="1885176"/>
            <a:ext cx="3456432" cy="626534"/>
          </a:xfrm>
        </p:spPr>
        <p:txBody>
          <a:bodyPr/>
          <a:lstStyle/>
          <a:p>
            <a:r>
              <a:rPr lang="en-US" dirty="0"/>
              <a:t>The Cage</a:t>
            </a:r>
            <a:endParaRPr lang="en-CA" dirty="0"/>
          </a:p>
        </p:txBody>
      </p:sp>
      <p:sp>
        <p:nvSpPr>
          <p:cNvPr id="6" name="Text Placeholder 5"/>
          <p:cNvSpPr>
            <a:spLocks noGrp="1"/>
          </p:cNvSpPr>
          <p:nvPr>
            <p:ph type="body" sz="half" idx="16"/>
          </p:nvPr>
        </p:nvSpPr>
        <p:spPr>
          <a:xfrm>
            <a:off x="6096000" y="2904066"/>
            <a:ext cx="1962912" cy="3351925"/>
          </a:xfrm>
        </p:spPr>
        <p:txBody>
          <a:bodyPr/>
          <a:lstStyle/>
          <a:p>
            <a:r>
              <a:rPr lang="en-US" dirty="0"/>
              <a:t>The Cage: Riva is a 15 year old girl living in the Warsaw ghetto. She must take care of her younger brothers after their mother dies. The book follows Riva from the Ghetto to a work camp.</a:t>
            </a:r>
          </a:p>
          <a:p>
            <a:endParaRPr lang="en-CA" dirty="0"/>
          </a:p>
        </p:txBody>
      </p:sp>
      <p:sp>
        <p:nvSpPr>
          <p:cNvPr id="7" name="Text Placeholder 6"/>
          <p:cNvSpPr>
            <a:spLocks noGrp="1"/>
          </p:cNvSpPr>
          <p:nvPr>
            <p:ph type="body" sz="quarter" idx="13"/>
          </p:nvPr>
        </p:nvSpPr>
        <p:spPr>
          <a:xfrm>
            <a:off x="8225161" y="1988775"/>
            <a:ext cx="3456432" cy="626534"/>
          </a:xfrm>
        </p:spPr>
        <p:txBody>
          <a:bodyPr/>
          <a:lstStyle/>
          <a:p>
            <a:r>
              <a:rPr lang="en-US" dirty="0"/>
              <a:t>Daniel’s Story</a:t>
            </a:r>
            <a:endParaRPr lang="en-CA" dirty="0"/>
          </a:p>
        </p:txBody>
      </p:sp>
      <p:sp>
        <p:nvSpPr>
          <p:cNvPr id="8" name="Text Placeholder 7"/>
          <p:cNvSpPr>
            <a:spLocks noGrp="1"/>
          </p:cNvSpPr>
          <p:nvPr>
            <p:ph type="body" sz="half" idx="17"/>
          </p:nvPr>
        </p:nvSpPr>
        <p:spPr>
          <a:xfrm>
            <a:off x="10387583" y="2722549"/>
            <a:ext cx="1719073" cy="3752267"/>
          </a:xfrm>
        </p:spPr>
        <p:txBody>
          <a:bodyPr/>
          <a:lstStyle/>
          <a:p>
            <a:r>
              <a:rPr lang="en-US" dirty="0"/>
              <a:t>Daniel's Story: A 14 year old boy looks through pictures as he rides a train bound for Auschwitz. He reflects on the events surrounding each of his photos. Part 2 of the book takes place in Auschwitz.</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1374"/>
            <a:ext cx="1815045" cy="33146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817" y="2740814"/>
            <a:ext cx="1877568" cy="3200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035" y="2740814"/>
            <a:ext cx="2140194" cy="3200400"/>
          </a:xfrm>
          <a:prstGeom prst="rect">
            <a:avLst/>
          </a:prstGeom>
        </p:spPr>
      </p:pic>
      <p:sp>
        <p:nvSpPr>
          <p:cNvPr id="12" name="Rectangle 11"/>
          <p:cNvSpPr/>
          <p:nvPr/>
        </p:nvSpPr>
        <p:spPr>
          <a:xfrm>
            <a:off x="5020948" y="1183886"/>
            <a:ext cx="3078087" cy="369332"/>
          </a:xfrm>
          <a:prstGeom prst="rect">
            <a:avLst/>
          </a:prstGeom>
        </p:spPr>
        <p:txBody>
          <a:bodyPr wrap="none">
            <a:spAutoFit/>
          </a:bodyPr>
          <a:lstStyle/>
          <a:p>
            <a:r>
              <a:rPr lang="en-US" dirty="0"/>
              <a:t>Teacher: Ms. Kirsten Taylor</a:t>
            </a:r>
          </a:p>
        </p:txBody>
      </p:sp>
    </p:spTree>
    <p:extLst>
      <p:ext uri="{BB962C8B-B14F-4D97-AF65-F5344CB8AC3E}">
        <p14:creationId xmlns:p14="http://schemas.microsoft.com/office/powerpoint/2010/main" val="3219649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177</TotalTime>
  <Words>818</Words>
  <Application>Microsoft Office PowerPoint</Application>
  <PresentationFormat>Custom</PresentationFormat>
  <Paragraphs>79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Grade 8 ELA  Novel Study 2016-17</vt:lpstr>
      <vt:lpstr>Grade 8 Novel Choices</vt:lpstr>
      <vt:lpstr>The Giver by Lois lowry</vt:lpstr>
      <vt:lpstr>Bifocal   by Debrorah Ellis &amp; Eric walters</vt:lpstr>
      <vt:lpstr>SILVERWING BY  KENNETH OPPEL</vt:lpstr>
      <vt:lpstr>The hobbit  by J.r.r. Tolkien</vt:lpstr>
      <vt:lpstr>Tuck everlasting by Natalie Babbitt</vt:lpstr>
      <vt:lpstr>The Holocaust Novels</vt:lpstr>
      <vt:lpstr>The holocaust novels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8 ELA  Novel Study 2015-16</dc:title>
  <dc:creator>Guy Farquharson</dc:creator>
  <cp:lastModifiedBy>Guy Farquharson</cp:lastModifiedBy>
  <cp:revision>23</cp:revision>
  <dcterms:created xsi:type="dcterms:W3CDTF">2015-10-14T01:17:13Z</dcterms:created>
  <dcterms:modified xsi:type="dcterms:W3CDTF">2016-10-21T20:41:39Z</dcterms:modified>
</cp:coreProperties>
</file>